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322" r:id="rId3"/>
    <p:sldId id="303" r:id="rId4"/>
    <p:sldId id="262" r:id="rId5"/>
    <p:sldId id="264" r:id="rId6"/>
    <p:sldId id="306" r:id="rId7"/>
    <p:sldId id="260" r:id="rId8"/>
    <p:sldId id="319" r:id="rId9"/>
    <p:sldId id="285" r:id="rId10"/>
    <p:sldId id="299" r:id="rId11"/>
    <p:sldId id="274" r:id="rId12"/>
    <p:sldId id="302" r:id="rId13"/>
    <p:sldId id="300" r:id="rId14"/>
    <p:sldId id="301" r:id="rId15"/>
    <p:sldId id="275" r:id="rId16"/>
    <p:sldId id="276" r:id="rId17"/>
    <p:sldId id="320" r:id="rId18"/>
    <p:sldId id="307" r:id="rId19"/>
    <p:sldId id="317" r:id="rId20"/>
    <p:sldId id="289" r:id="rId21"/>
    <p:sldId id="310" r:id="rId22"/>
    <p:sldId id="278" r:id="rId23"/>
    <p:sldId id="291" r:id="rId24"/>
    <p:sldId id="292" r:id="rId25"/>
    <p:sldId id="318" r:id="rId26"/>
    <p:sldId id="321" r:id="rId27"/>
    <p:sldId id="279" r:id="rId28"/>
    <p:sldId id="313" r:id="rId29"/>
    <p:sldId id="314" r:id="rId30"/>
    <p:sldId id="282" r:id="rId31"/>
    <p:sldId id="308" r:id="rId32"/>
    <p:sldId id="283" r:id="rId33"/>
    <p:sldId id="293" r:id="rId34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6"/>
    <p:restoredTop sz="94837"/>
  </p:normalViewPr>
  <p:slideViewPr>
    <p:cSldViewPr snapToGrid="0">
      <p:cViewPr varScale="1">
        <p:scale>
          <a:sx n="129" d="100"/>
          <a:sy n="129" d="100"/>
        </p:scale>
        <p:origin x="22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FF67F-3A45-6C48-A335-A683FBD1E378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914D-DB75-BA49-A851-4276CBE0D55F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28538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  <a:p>
            <a:endParaRPr lang="en-TR" dirty="0"/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6914D-DB75-BA49-A851-4276CBE0D55F}" type="slidenum">
              <a:rPr lang="en-TR" smtClean="0"/>
              <a:t>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6810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  <a:p>
            <a:endParaRPr lang="en-TR" dirty="0"/>
          </a:p>
          <a:p>
            <a:endParaRPr lang="en-TR" dirty="0"/>
          </a:p>
          <a:p>
            <a:endParaRPr lang="en-TR" dirty="0"/>
          </a:p>
          <a:p>
            <a:r>
              <a:rPr lang="en-TR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6914D-DB75-BA49-A851-4276CBE0D55F}" type="slidenum">
              <a:rPr lang="en-TR" smtClean="0"/>
              <a:t>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66567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F900-643D-38FF-65A8-B9003BCD8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E6D29-F13E-6725-5433-EE7E03584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3FB7-9660-41CC-E074-B2BAB18DA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CDB73-B43F-1AC4-F2A2-556A946E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8495D-E07F-CD06-6774-3181CA6A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0553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0E52-4272-ACC8-7CFE-CF16A72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ADED4-B466-ED95-7995-368F98C92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C7B70-AB1B-195D-DACB-7BD03DB6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4DC01-0C55-E045-D9E7-AFE74856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D5C7C-3D88-4F38-3A4B-364524C7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0693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62D47-22A8-E1C4-6905-D018F5F8D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E4F65-41B3-149E-3E4D-08563AC9D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BC7D4-DB11-AE8D-E4F7-9EB591E5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ED6B-A3FC-AFF0-DD3B-26352122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80595-0DFE-ED87-4ABD-7124A9C1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9184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03CC-0088-8E6A-FA97-60E9D148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17A49-7B6B-59EC-EBE9-91C4A3D74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C9407-22B8-1D04-EF93-FD92C59D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9111-D95F-4FA7-771C-8915F047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30510-D443-7340-9B96-0FE4431A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7610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F99-A8B2-556D-F30D-C3D3F53D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4AD6-1804-67E0-B100-175FFF280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8F6AE-377E-B742-3919-0CE8C003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48A72-748D-B73F-E678-0CEF4BC6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468AF-B21C-7432-438B-3D0E8709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040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4113-6D50-327B-A0C7-C83169C3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6143F-078D-1279-ADF3-56D36FFD5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0C5B3-AEFB-5FF9-E056-4C930F89B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1E8E5-03A4-CE10-534D-7F7AB5A6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420F2-4432-377F-363D-225E781C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18DFB-2C5A-B4AB-BE77-C684EF1E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394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AA64-EFD5-1912-A88F-D213DECA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74B1-8C5E-7233-5240-75D9AA76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69203-52D6-D212-3375-1DDAFE947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E4FA1-F725-656B-EA34-7BDDF1C62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D56F20-20D6-8664-B8C9-625647D9C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CA330-828A-6EA2-3CAA-8D0963EF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0E16A-C04D-18BA-F2E6-7E99BEDA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86B4A0-A2CB-A651-D2D4-0BC4046A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6421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DBAA-1D77-0441-04A7-CD4C920A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25DC8-DCC3-D72D-DAD5-23745CCA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15260-A4A1-AC62-595C-170B7B63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3F759-0021-EB20-CFF9-8520919E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1274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FDBF92-948E-642A-D5DE-5FF55754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1CDC9-8C43-DBFC-3D60-F059ED29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E7E9C-CEC2-2A95-6170-3B2F51DD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3945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7400-A997-9CB2-5379-09A4C82D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C0C51-6EED-C661-87AC-82E25C51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3D11-F9B7-37C0-993B-CD3E852BE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D24BC-8E2E-6186-1331-EDBEE1387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3FF0B-C193-9E3C-0C4C-0748097C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44E7C-2B68-A546-5CBC-553EB19D7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679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3D52-2259-1844-6F6A-64A315DC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C89B5-5224-86CF-DEEA-0D8CA0B49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D11F7-1491-08D8-79FA-E30EEE2BD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79CF1-A3D8-1BEA-CB1C-A213220C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A9EDA-D7C7-421B-B4CC-52529200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345CA-47FE-A7C3-E9CB-EF033E2F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05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AAFBC3-FB11-18CE-0DC7-5F54208B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55432-FC0B-0A4E-BEB1-156F2B74D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0A340-8C63-92EA-181C-6A18469AE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9B7C-37B0-0448-8D44-DA361434F636}" type="datetimeFigureOut">
              <a:rPr lang="en-TR" smtClean="0"/>
              <a:t>29.08.2023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7CB06-BB81-3EF5-A746-7B320C5AA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FEB7C-766C-99C9-75DB-E9A802FD4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54C23-C53F-6F4A-B7A6-1B7436B416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2187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gif"/><Relationship Id="rId5" Type="http://schemas.openxmlformats.org/officeDocument/2006/relationships/image" Target="../media/image3.gif"/><Relationship Id="rId4" Type="http://schemas.openxmlformats.org/officeDocument/2006/relationships/image" Target="../media/image28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gif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A401-1C3B-D4D6-13B6-BD3FE8B41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671"/>
            <a:ext cx="9144000" cy="1430552"/>
          </a:xfrm>
        </p:spPr>
        <p:txBody>
          <a:bodyPr>
            <a:noAutofit/>
          </a:bodyPr>
          <a:lstStyle/>
          <a:p>
            <a:r>
              <a:rPr lang="en-US" sz="32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ILLUMINATION-GUIDED INVERSE RENDERING 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BENCHMARK:</a:t>
            </a:r>
            <a:br>
              <a:rPr lang="en-US" sz="32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LEARNING REAL OBJECTS WITH FEW CAMERAS </a:t>
            </a:r>
            <a:endParaRPr lang="en-T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E699F-DFAA-7488-D49C-2FED0B56D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21736"/>
            <a:ext cx="9144000" cy="2942132"/>
          </a:xfrm>
        </p:spPr>
        <p:txBody>
          <a:bodyPr>
            <a:noAutofit/>
          </a:bodyPr>
          <a:lstStyle/>
          <a:p>
            <a:r>
              <a:rPr lang="en-TR" sz="1800" dirty="0">
                <a:latin typeface="Roboto" panose="02000000000000000000" pitchFamily="2" charset="0"/>
                <a:ea typeface="Roboto" panose="02000000000000000000" pitchFamily="2" charset="0"/>
              </a:rPr>
              <a:t>Doğa Yılmaz -- Furkan Kıraç</a:t>
            </a:r>
          </a:p>
          <a:p>
            <a:endParaRPr lang="en-TR" sz="1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TR" sz="1800" dirty="0">
                <a:latin typeface="Roboto" panose="02000000000000000000" pitchFamily="2" charset="0"/>
                <a:ea typeface="Roboto" panose="02000000000000000000" pitchFamily="2" charset="0"/>
              </a:rPr>
              <a:t>Department of Computer Science</a:t>
            </a:r>
          </a:p>
          <a:p>
            <a:r>
              <a:rPr lang="en-TR" sz="1800" dirty="0">
                <a:latin typeface="Roboto" panose="02000000000000000000" pitchFamily="2" charset="0"/>
                <a:ea typeface="Roboto" panose="02000000000000000000" pitchFamily="2" charset="0"/>
              </a:rPr>
              <a:t>Özyeğin University</a:t>
            </a:r>
          </a:p>
          <a:p>
            <a:endParaRPr lang="en-TR" sz="1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1 September 2023</a:t>
            </a:r>
            <a:endParaRPr lang="en-TR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5B4DAE48-0266-0806-968B-F8521DA46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234" y="228735"/>
            <a:ext cx="2065533" cy="612775"/>
          </a:xfrm>
          <a:prstGeom prst="rect">
            <a:avLst/>
          </a:prstGeom>
        </p:spPr>
      </p:pic>
      <p:pic>
        <p:nvPicPr>
          <p:cNvPr id="7" name="Picture 6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246EB5FC-2CA7-ED75-66FD-EAC315EB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5" y="288951"/>
            <a:ext cx="1020166" cy="492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AC44E-9C27-2E94-C91E-38150ED665D3}"/>
              </a:ext>
            </a:extLst>
          </p:cNvPr>
          <p:cNvSpPr txBox="1"/>
          <p:nvPr/>
        </p:nvSpPr>
        <p:spPr>
          <a:xfrm>
            <a:off x="1442978" y="273511"/>
            <a:ext cx="4051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dirty="0">
                <a:latin typeface="Roboto" panose="02000000000000000000" pitchFamily="2" charset="0"/>
                <a:ea typeface="Roboto" panose="02000000000000000000" pitchFamily="2" charset="0"/>
              </a:rPr>
              <a:t>Vision and Graphics Lab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0CB5BB-6576-365E-6E47-A6535314446B}"/>
              </a:ext>
            </a:extLst>
          </p:cNvPr>
          <p:cNvCxnSpPr>
            <a:cxnSpLocks/>
          </p:cNvCxnSpPr>
          <p:nvPr/>
        </p:nvCxnSpPr>
        <p:spPr>
          <a:xfrm flipV="1">
            <a:off x="153150" y="925791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715911-F055-EB0E-0019-AAE3DF275F48}"/>
              </a:ext>
            </a:extLst>
          </p:cNvPr>
          <p:cNvCxnSpPr>
            <a:cxnSpLocks/>
          </p:cNvCxnSpPr>
          <p:nvPr/>
        </p:nvCxnSpPr>
        <p:spPr>
          <a:xfrm flipV="1">
            <a:off x="153149" y="132763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222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Methodology: Creating Virtual Scenes via Video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6278E2-F855-7B3E-A27B-9FFAED2497C1}"/>
              </a:ext>
            </a:extLst>
          </p:cNvPr>
          <p:cNvSpPr txBox="1"/>
          <p:nvPr/>
        </p:nvSpPr>
        <p:spPr>
          <a:xfrm>
            <a:off x="469076" y="1492067"/>
            <a:ext cx="5305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Simple and easy to apply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require any sophisticated equipment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9AF78-42E3-4E72-DC5D-72BE08CBBD8B}"/>
              </a:ext>
            </a:extLst>
          </p:cNvPr>
          <p:cNvSpPr txBox="1"/>
          <p:nvPr/>
        </p:nvSpPr>
        <p:spPr>
          <a:xfrm>
            <a:off x="6095999" y="1492067"/>
            <a:ext cx="5305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capture illumination parameters of the scene.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capture the surroundings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to estimate the camera location and direction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images are not synchronized</a:t>
            </a:r>
          </a:p>
        </p:txBody>
      </p:sp>
    </p:spTree>
    <p:extLst>
      <p:ext uri="{BB962C8B-B14F-4D97-AF65-F5344CB8AC3E}">
        <p14:creationId xmlns:p14="http://schemas.microsoft.com/office/powerpoint/2010/main" val="428774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Methodology: Creating Virtual Scenes via Multi-Cam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6" name="Picture 5" descr="A black cover with a rectangular object with wires&#10;&#10;Description automatically generated with medium confidence">
            <a:extLst>
              <a:ext uri="{FF2B5EF4-FFF2-40B4-BE49-F238E27FC236}">
                <a16:creationId xmlns:a16="http://schemas.microsoft.com/office/drawing/2014/main" id="{DCDC6965-E252-AF12-8882-BA3A4A5FA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89" y="1844871"/>
            <a:ext cx="3696032" cy="3696032"/>
          </a:xfrm>
          <a:prstGeom prst="rect">
            <a:avLst/>
          </a:prstGeom>
        </p:spPr>
      </p:pic>
      <p:pic>
        <p:nvPicPr>
          <p:cNvPr id="7" name="Picture 6" descr="A blue object in a room&#10;&#10;Description automatically generated">
            <a:extLst>
              <a:ext uri="{FF2B5EF4-FFF2-40B4-BE49-F238E27FC236}">
                <a16:creationId xmlns:a16="http://schemas.microsoft.com/office/drawing/2014/main" id="{55D18378-9FEF-404F-ED9E-FC943AA7B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779" y="1844871"/>
            <a:ext cx="3696032" cy="369603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ACAB5CA-8FCD-50EA-94A4-C76505E223F8}"/>
              </a:ext>
            </a:extLst>
          </p:cNvPr>
          <p:cNvSpPr txBox="1">
            <a:spLocks/>
          </p:cNvSpPr>
          <p:nvPr/>
        </p:nvSpPr>
        <p:spPr>
          <a:xfrm>
            <a:off x="1506551" y="5649071"/>
            <a:ext cx="326330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Real Scene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1965E2-816D-E8C6-BFF4-4D4C4DAC737A}"/>
              </a:ext>
            </a:extLst>
          </p:cNvPr>
          <p:cNvSpPr txBox="1">
            <a:spLocks/>
          </p:cNvSpPr>
          <p:nvPr/>
        </p:nvSpPr>
        <p:spPr>
          <a:xfrm>
            <a:off x="7422141" y="5649071"/>
            <a:ext cx="326330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Virtual Scene</a:t>
            </a:r>
          </a:p>
        </p:txBody>
      </p:sp>
    </p:spTree>
    <p:extLst>
      <p:ext uri="{BB962C8B-B14F-4D97-AF65-F5344CB8AC3E}">
        <p14:creationId xmlns:p14="http://schemas.microsoft.com/office/powerpoint/2010/main" val="60691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Methodology: Creating Virtual Scenes via Multi-Cam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11" name="Picture 10" descr="A stuffed toy duck from a string&#10;&#10;Description automatically generated">
            <a:extLst>
              <a:ext uri="{FF2B5EF4-FFF2-40B4-BE49-F238E27FC236}">
                <a16:creationId xmlns:a16="http://schemas.microsoft.com/office/drawing/2014/main" id="{519DAB95-B133-F296-AC7B-E828923A9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433" y="2274781"/>
            <a:ext cx="3182042" cy="3191402"/>
          </a:xfrm>
          <a:prstGeom prst="rect">
            <a:avLst/>
          </a:prstGeom>
        </p:spPr>
      </p:pic>
      <p:pic>
        <p:nvPicPr>
          <p:cNvPr id="9" name="Picture 8" descr="A white rectangular object with lights&#10;&#10;Description automatically generated">
            <a:extLst>
              <a:ext uri="{FF2B5EF4-FFF2-40B4-BE49-F238E27FC236}">
                <a16:creationId xmlns:a16="http://schemas.microsoft.com/office/drawing/2014/main" id="{B758A155-EB5E-88EF-0F55-E0811B144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526" y="2274781"/>
            <a:ext cx="3182042" cy="3182042"/>
          </a:xfrm>
          <a:prstGeom prst="rect">
            <a:avLst/>
          </a:prstGeom>
        </p:spPr>
      </p:pic>
      <p:pic>
        <p:nvPicPr>
          <p:cNvPr id="12" name="Picture 11" descr="A green bird with a yellow beak&#10;&#10;Description automatically generated">
            <a:extLst>
              <a:ext uri="{FF2B5EF4-FFF2-40B4-BE49-F238E27FC236}">
                <a16:creationId xmlns:a16="http://schemas.microsoft.com/office/drawing/2014/main" id="{EAD0FCBC-AEFD-E570-E055-41C63B810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729" y="3447411"/>
            <a:ext cx="1272248" cy="6459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947599-B21C-3B04-E134-3A5902AC400F}"/>
              </a:ext>
            </a:extLst>
          </p:cNvPr>
          <p:cNvCxnSpPr>
            <a:cxnSpLocks/>
          </p:cNvCxnSpPr>
          <p:nvPr/>
        </p:nvCxnSpPr>
        <p:spPr>
          <a:xfrm flipH="1" flipV="1">
            <a:off x="2780620" y="3724709"/>
            <a:ext cx="6078583" cy="69669"/>
          </a:xfrm>
          <a:prstGeom prst="line">
            <a:avLst/>
          </a:prstGeom>
          <a:ln w="254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52E0436-E2AD-7947-1ADC-D4E84139C4DB}"/>
              </a:ext>
            </a:extLst>
          </p:cNvPr>
          <p:cNvSpPr txBox="1">
            <a:spLocks/>
          </p:cNvSpPr>
          <p:nvPr/>
        </p:nvSpPr>
        <p:spPr>
          <a:xfrm>
            <a:off x="1409800" y="5543249"/>
            <a:ext cx="326330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Real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19A382-1D71-D7A3-C1F3-AFFDD519701D}"/>
              </a:ext>
            </a:extLst>
          </p:cNvPr>
          <p:cNvSpPr txBox="1">
            <a:spLocks/>
          </p:cNvSpPr>
          <p:nvPr/>
        </p:nvSpPr>
        <p:spPr>
          <a:xfrm>
            <a:off x="7518892" y="5543249"/>
            <a:ext cx="326330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Rendered Image</a:t>
            </a:r>
          </a:p>
        </p:txBody>
      </p:sp>
    </p:spTree>
    <p:extLst>
      <p:ext uri="{BB962C8B-B14F-4D97-AF65-F5344CB8AC3E}">
        <p14:creationId xmlns:p14="http://schemas.microsoft.com/office/powerpoint/2010/main" val="19503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-0.00648 L 0.50912 0.000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95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Methodology: Creating Virtual Scenes via Multi-Cam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13" name="Picture 12" descr="A bird on a shelf&#10;&#10;Description automatically generated with medium confidence">
            <a:extLst>
              <a:ext uri="{FF2B5EF4-FFF2-40B4-BE49-F238E27FC236}">
                <a16:creationId xmlns:a16="http://schemas.microsoft.com/office/drawing/2014/main" id="{DBEDEE5A-2578-C409-B405-AC8E42D88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873" y="3630790"/>
            <a:ext cx="2299128" cy="2299128"/>
          </a:xfrm>
          <a:prstGeom prst="rect">
            <a:avLst/>
          </a:prstGeom>
        </p:spPr>
      </p:pic>
      <p:pic>
        <p:nvPicPr>
          <p:cNvPr id="15" name="Picture 14" descr="A green duck toy on a white rectangular object&#10;&#10;Description automatically generated">
            <a:extLst>
              <a:ext uri="{FF2B5EF4-FFF2-40B4-BE49-F238E27FC236}">
                <a16:creationId xmlns:a16="http://schemas.microsoft.com/office/drawing/2014/main" id="{3D0385A3-8547-46A8-F547-E3762C0BF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072" y="3630790"/>
            <a:ext cx="2299128" cy="2299128"/>
          </a:xfrm>
          <a:prstGeom prst="rect">
            <a:avLst/>
          </a:prstGeom>
        </p:spPr>
      </p:pic>
      <p:pic>
        <p:nvPicPr>
          <p:cNvPr id="17" name="Picture 16" descr="A toy duck on a black background&#10;&#10;Description automatically generated">
            <a:extLst>
              <a:ext uri="{FF2B5EF4-FFF2-40B4-BE49-F238E27FC236}">
                <a16:creationId xmlns:a16="http://schemas.microsoft.com/office/drawing/2014/main" id="{0034211D-9E4F-2803-1CAE-DF350B813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873" y="1547990"/>
            <a:ext cx="2299128" cy="2299128"/>
          </a:xfrm>
          <a:prstGeom prst="rect">
            <a:avLst/>
          </a:prstGeom>
        </p:spPr>
      </p:pic>
      <p:pic>
        <p:nvPicPr>
          <p:cNvPr id="19" name="Picture 18" descr="A green duck toy on a white rectangular object&#10;&#10;Description automatically generated">
            <a:extLst>
              <a:ext uri="{FF2B5EF4-FFF2-40B4-BE49-F238E27FC236}">
                <a16:creationId xmlns:a16="http://schemas.microsoft.com/office/drawing/2014/main" id="{68011B10-5795-3A50-EACE-F355C3EB8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074" y="1547990"/>
            <a:ext cx="2299128" cy="2299128"/>
          </a:xfrm>
          <a:prstGeom prst="rect">
            <a:avLst/>
          </a:prstGeom>
        </p:spPr>
      </p:pic>
      <p:pic>
        <p:nvPicPr>
          <p:cNvPr id="20" name="Picture 19" descr="A blue object in a room&#10;&#10;Description automatically generated">
            <a:extLst>
              <a:ext uri="{FF2B5EF4-FFF2-40B4-BE49-F238E27FC236}">
                <a16:creationId xmlns:a16="http://schemas.microsoft.com/office/drawing/2014/main" id="{23C5468B-C5A7-1215-6116-B4BF1844E4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1547990"/>
            <a:ext cx="4381928" cy="43819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B0D7C2-F633-D2C5-61B6-2AD6709E4AB4}"/>
              </a:ext>
            </a:extLst>
          </p:cNvPr>
          <p:cNvSpPr txBox="1">
            <a:spLocks/>
          </p:cNvSpPr>
          <p:nvPr/>
        </p:nvSpPr>
        <p:spPr>
          <a:xfrm>
            <a:off x="2165219" y="5978047"/>
            <a:ext cx="3263308" cy="75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Rendered Images with</a:t>
            </a:r>
          </a:p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Target Object Segments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274853-7365-8E85-6545-7DF8C6937F4F}"/>
              </a:ext>
            </a:extLst>
          </p:cNvPr>
          <p:cNvSpPr txBox="1">
            <a:spLocks/>
          </p:cNvSpPr>
          <p:nvPr/>
        </p:nvSpPr>
        <p:spPr>
          <a:xfrm>
            <a:off x="6655309" y="6071253"/>
            <a:ext cx="326330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Virtual Scene</a:t>
            </a:r>
          </a:p>
        </p:txBody>
      </p:sp>
    </p:spTree>
    <p:extLst>
      <p:ext uri="{BB962C8B-B14F-4D97-AF65-F5344CB8AC3E}">
        <p14:creationId xmlns:p14="http://schemas.microsoft.com/office/powerpoint/2010/main" val="415669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Methodology: Creating Virtual Scenes via Multi-Cam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C469E-1995-0C89-F5A3-B7A2AF4F718D}"/>
              </a:ext>
            </a:extLst>
          </p:cNvPr>
          <p:cNvSpPr txBox="1"/>
          <p:nvPr/>
        </p:nvSpPr>
        <p:spPr>
          <a:xfrm>
            <a:off x="469076" y="1492067"/>
            <a:ext cx="5305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Captures illumination parameters alongside with other scene parameters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Captures reflections form surroundings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Captured images are synchronized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1DD3C-C442-5D61-9250-C2055D56F872}"/>
              </a:ext>
            </a:extLst>
          </p:cNvPr>
          <p:cNvSpPr txBox="1"/>
          <p:nvPr/>
        </p:nvSpPr>
        <p:spPr>
          <a:xfrm>
            <a:off x="6095999" y="1492067"/>
            <a:ext cx="530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multiple cameras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Compared to other method it is harder to apply in real world.</a:t>
            </a:r>
          </a:p>
        </p:txBody>
      </p:sp>
    </p:spTree>
    <p:extLst>
      <p:ext uri="{BB962C8B-B14F-4D97-AF65-F5344CB8AC3E}">
        <p14:creationId xmlns:p14="http://schemas.microsoft.com/office/powerpoint/2010/main" val="413550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Methodology: Benchmark Scenes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0F01F9-2914-B403-656C-9A4B506DC750}"/>
              </a:ext>
            </a:extLst>
          </p:cNvPr>
          <p:cNvSpPr txBox="1"/>
          <p:nvPr/>
        </p:nvSpPr>
        <p:spPr>
          <a:xfrm>
            <a:off x="916133" y="1492067"/>
            <a:ext cx="103597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Scene Count: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Scene Type: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Are Images Synchronized: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Scene Data: Image, camera , illumination, surroundings</a:t>
            </a:r>
          </a:p>
        </p:txBody>
      </p:sp>
      <p:pic>
        <p:nvPicPr>
          <p:cNvPr id="6" name="Picture 5" descr="A green and blue toy birds&#10;&#10;Description automatically generated with medium confidence">
            <a:extLst>
              <a:ext uri="{FF2B5EF4-FFF2-40B4-BE49-F238E27FC236}">
                <a16:creationId xmlns:a16="http://schemas.microsoft.com/office/drawing/2014/main" id="{D8565BE0-D6AB-584A-4245-731163714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50" y="4696391"/>
            <a:ext cx="5697870" cy="1428797"/>
          </a:xfrm>
          <a:prstGeom prst="rect">
            <a:avLst/>
          </a:prstGeom>
        </p:spPr>
      </p:pic>
      <p:pic>
        <p:nvPicPr>
          <p:cNvPr id="7" name="Picture 6" descr="A black background with white lights&#10;&#10;Description automatically generated">
            <a:extLst>
              <a:ext uri="{FF2B5EF4-FFF2-40B4-BE49-F238E27FC236}">
                <a16:creationId xmlns:a16="http://schemas.microsoft.com/office/drawing/2014/main" id="{48AF573E-D181-687D-D7D7-26785EFA6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982" y="4699588"/>
            <a:ext cx="5685124" cy="142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10D4DA-F1A7-AC87-6B16-590894A27E81}"/>
              </a:ext>
            </a:extLst>
          </p:cNvPr>
          <p:cNvSpPr txBox="1"/>
          <p:nvPr/>
        </p:nvSpPr>
        <p:spPr>
          <a:xfrm>
            <a:off x="2430454" y="624019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latin typeface="Roboto" panose="02000000000000000000" pitchFamily="2" charset="0"/>
                <a:ea typeface="Roboto" panose="02000000000000000000" pitchFamily="2" charset="0"/>
              </a:rPr>
              <a:t>The Duck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74885-9DE7-4CC5-52F9-DF55D1F257BC}"/>
              </a:ext>
            </a:extLst>
          </p:cNvPr>
          <p:cNvSpPr txBox="1"/>
          <p:nvPr/>
        </p:nvSpPr>
        <p:spPr>
          <a:xfrm>
            <a:off x="8444399" y="624019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latin typeface="Roboto" panose="02000000000000000000" pitchFamily="2" charset="0"/>
                <a:ea typeface="Roboto" panose="02000000000000000000" pitchFamily="2" charset="0"/>
              </a:rPr>
              <a:t>Box Wooden</a:t>
            </a:r>
          </a:p>
        </p:txBody>
      </p:sp>
    </p:spTree>
    <p:extLst>
      <p:ext uri="{BB962C8B-B14F-4D97-AF65-F5344CB8AC3E}">
        <p14:creationId xmlns:p14="http://schemas.microsoft.com/office/powerpoint/2010/main" val="324091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Methodology: 3D Reconstruction for Real-World Objects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7" name="Picture 6" descr="A diagram of a computer model&#10;&#10;Description automatically generated">
            <a:extLst>
              <a:ext uri="{FF2B5EF4-FFF2-40B4-BE49-F238E27FC236}">
                <a16:creationId xmlns:a16="http://schemas.microsoft.com/office/drawing/2014/main" id="{D866D532-689C-00B8-A814-EF71B7A6F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08" y="2266847"/>
            <a:ext cx="11039110" cy="34497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CB211D-AD19-39ED-AE18-62247A2CEF12}"/>
              </a:ext>
            </a:extLst>
          </p:cNvPr>
          <p:cNvSpPr txBox="1">
            <a:spLocks/>
          </p:cNvSpPr>
          <p:nvPr/>
        </p:nvSpPr>
        <p:spPr>
          <a:xfrm>
            <a:off x="3724755" y="1741072"/>
            <a:ext cx="4742489" cy="34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Our 3D Reconstruction Pipeline</a:t>
            </a:r>
          </a:p>
        </p:txBody>
      </p:sp>
    </p:spTree>
    <p:extLst>
      <p:ext uri="{BB962C8B-B14F-4D97-AF65-F5344CB8AC3E}">
        <p14:creationId xmlns:p14="http://schemas.microsoft.com/office/powerpoint/2010/main" val="353403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Methodology: Loss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7720D-5FE5-88D1-6EFE-DF2486F87E0D}"/>
              </a:ext>
            </a:extLst>
          </p:cNvPr>
          <p:cNvSpPr txBox="1"/>
          <p:nvPr/>
        </p:nvSpPr>
        <p:spPr>
          <a:xfrm>
            <a:off x="469075" y="1492067"/>
            <a:ext cx="10560633" cy="458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TR" sz="2000" dirty="0"/>
              <a:t>L1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TR" sz="2000" dirty="0"/>
              <a:t>L2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TR" sz="2000" dirty="0"/>
              <a:t>Multiscale L1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TR" sz="2000" dirty="0"/>
              <a:t>Multiscale L1 + SSIM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TR" sz="2000" dirty="0"/>
              <a:t>Multiscale L1 + </a:t>
            </a:r>
            <a:r>
              <a:rPr lang="en-US" sz="2000" dirty="0"/>
              <a:t>Silhouette</a:t>
            </a:r>
            <a:endParaRPr lang="en-TR" sz="20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TR" sz="2000" dirty="0"/>
          </a:p>
        </p:txBody>
      </p:sp>
    </p:spTree>
    <p:extLst>
      <p:ext uri="{BB962C8B-B14F-4D97-AF65-F5344CB8AC3E}">
        <p14:creationId xmlns:p14="http://schemas.microsoft.com/office/powerpoint/2010/main" val="377891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Outline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7D202-A133-3399-A341-41664A9816BF}"/>
              </a:ext>
            </a:extLst>
          </p:cNvPr>
          <p:cNvSpPr txBox="1"/>
          <p:nvPr/>
        </p:nvSpPr>
        <p:spPr>
          <a:xfrm>
            <a:off x="469075" y="1492067"/>
            <a:ext cx="1056063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  <a:endParaRPr lang="en-TR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Methodology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Results and Discussion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Conclusion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TR" sz="2000" dirty="0"/>
          </a:p>
        </p:txBody>
      </p:sp>
    </p:spTree>
    <p:extLst>
      <p:ext uri="{BB962C8B-B14F-4D97-AF65-F5344CB8AC3E}">
        <p14:creationId xmlns:p14="http://schemas.microsoft.com/office/powerpoint/2010/main" val="327262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Single Turntable Video Setup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9" name="Picture 8" descr="A group of circl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436E3754-EEBF-82BE-2F83-8002FAE85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20" y="2082356"/>
            <a:ext cx="11912757" cy="3849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47EA3-30AC-F721-11B3-CED30B69757E}"/>
              </a:ext>
            </a:extLst>
          </p:cNvPr>
          <p:cNvSpPr txBox="1"/>
          <p:nvPr/>
        </p:nvSpPr>
        <p:spPr>
          <a:xfrm>
            <a:off x="5332808" y="171302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Convergence</a:t>
            </a:r>
            <a:endParaRPr lang="en-T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1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Outline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DFDD63-FBA8-1781-C092-862FA42E074F}"/>
              </a:ext>
            </a:extLst>
          </p:cNvPr>
          <p:cNvSpPr txBox="1"/>
          <p:nvPr/>
        </p:nvSpPr>
        <p:spPr>
          <a:xfrm>
            <a:off x="469075" y="1492067"/>
            <a:ext cx="1056063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  <a:endParaRPr lang="en-TR" sz="2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Methodology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Results and Discussion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Conclusion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TR" sz="2000" dirty="0"/>
          </a:p>
        </p:txBody>
      </p:sp>
    </p:spTree>
    <p:extLst>
      <p:ext uri="{BB962C8B-B14F-4D97-AF65-F5344CB8AC3E}">
        <p14:creationId xmlns:p14="http://schemas.microsoft.com/office/powerpoint/2010/main" val="3049268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Single Turntable Video Setup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9" name="convergence2">
            <a:hlinkClick r:id="" action="ppaction://media"/>
            <a:extLst>
              <a:ext uri="{FF2B5EF4-FFF2-40B4-BE49-F238E27FC236}">
                <a16:creationId xmlns:a16="http://schemas.microsoft.com/office/drawing/2014/main" id="{CAFB8A59-EEF1-35F5-78E6-F3546C659B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98643" y="1492067"/>
            <a:ext cx="6994714" cy="2331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EB607E-9447-DE66-92B6-65A7A9FCC635}"/>
              </a:ext>
            </a:extLst>
          </p:cNvPr>
          <p:cNvSpPr txBox="1">
            <a:spLocks/>
          </p:cNvSpPr>
          <p:nvPr/>
        </p:nvSpPr>
        <p:spPr>
          <a:xfrm>
            <a:off x="2999205" y="1129629"/>
            <a:ext cx="619358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400" dirty="0">
                <a:latin typeface="Roboto" panose="02000000000000000000" pitchFamily="2" charset="0"/>
                <a:ea typeface="Roboto" panose="02000000000000000000" pitchFamily="2" charset="0"/>
              </a:rPr>
              <a:t>Convergence Video of The Toucan Scene</a:t>
            </a:r>
          </a:p>
        </p:txBody>
      </p:sp>
      <p:pic>
        <p:nvPicPr>
          <p:cNvPr id="7" name="convergence2">
            <a:hlinkClick r:id="" action="ppaction://media"/>
            <a:extLst>
              <a:ext uri="{FF2B5EF4-FFF2-40B4-BE49-F238E27FC236}">
                <a16:creationId xmlns:a16="http://schemas.microsoft.com/office/drawing/2014/main" id="{4DF97359-7CEE-5DED-E9D4-4BBF06D6D9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98643" y="4382121"/>
            <a:ext cx="6994718" cy="23315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3521250-4854-5821-D330-CD01118FC922}"/>
              </a:ext>
            </a:extLst>
          </p:cNvPr>
          <p:cNvSpPr txBox="1">
            <a:spLocks/>
          </p:cNvSpPr>
          <p:nvPr/>
        </p:nvSpPr>
        <p:spPr>
          <a:xfrm>
            <a:off x="2859169" y="3825585"/>
            <a:ext cx="6473659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400" dirty="0">
                <a:latin typeface="Roboto" panose="02000000000000000000" pitchFamily="2" charset="0"/>
                <a:ea typeface="Roboto" panose="02000000000000000000" pitchFamily="2" charset="0"/>
              </a:rPr>
              <a:t>Convergence Video of The Rubber Duck Scene</a:t>
            </a:r>
          </a:p>
        </p:txBody>
      </p:sp>
    </p:spTree>
    <p:extLst>
      <p:ext uri="{BB962C8B-B14F-4D97-AF65-F5344CB8AC3E}">
        <p14:creationId xmlns:p14="http://schemas.microsoft.com/office/powerpoint/2010/main" val="391081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Single Turntable Video Setup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7" name="Picture 6" descr="A close up of a colorful object&#10;&#10;Description automatically generated">
            <a:extLst>
              <a:ext uri="{FF2B5EF4-FFF2-40B4-BE49-F238E27FC236}">
                <a16:creationId xmlns:a16="http://schemas.microsoft.com/office/drawing/2014/main" id="{43F81F96-7125-5D42-9C78-13503400F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54661"/>
            <a:ext cx="4046847" cy="4046847"/>
          </a:xfrm>
          <a:prstGeom prst="rect">
            <a:avLst/>
          </a:prstGeom>
        </p:spPr>
      </p:pic>
      <p:pic>
        <p:nvPicPr>
          <p:cNvPr id="9" name="Picture 8" descr="A close up of a piece of food&#10;&#10;Description automatically generated">
            <a:extLst>
              <a:ext uri="{FF2B5EF4-FFF2-40B4-BE49-F238E27FC236}">
                <a16:creationId xmlns:a16="http://schemas.microsoft.com/office/drawing/2014/main" id="{B29B572F-D9EE-C799-4CB7-24CA6FD09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53" y="2254661"/>
            <a:ext cx="4046847" cy="40468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DFE040-A4EB-6805-E7E4-4A8B225AE125}"/>
              </a:ext>
            </a:extLst>
          </p:cNvPr>
          <p:cNvSpPr txBox="1">
            <a:spLocks/>
          </p:cNvSpPr>
          <p:nvPr/>
        </p:nvSpPr>
        <p:spPr>
          <a:xfrm>
            <a:off x="2935907" y="1971522"/>
            <a:ext cx="227333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400" dirty="0">
                <a:latin typeface="Roboto" panose="02000000000000000000" pitchFamily="2" charset="0"/>
                <a:ea typeface="Roboto" panose="02000000000000000000" pitchFamily="2" charset="0"/>
              </a:rPr>
              <a:t>The Toucan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F04EFC-7240-790C-B231-B6459D72AF35}"/>
              </a:ext>
            </a:extLst>
          </p:cNvPr>
          <p:cNvSpPr txBox="1">
            <a:spLocks/>
          </p:cNvSpPr>
          <p:nvPr/>
        </p:nvSpPr>
        <p:spPr>
          <a:xfrm>
            <a:off x="6631347" y="1971521"/>
            <a:ext cx="2945727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400" dirty="0">
                <a:latin typeface="Roboto" panose="02000000000000000000" pitchFamily="2" charset="0"/>
                <a:ea typeface="Roboto" panose="02000000000000000000" pitchFamily="2" charset="0"/>
              </a:rPr>
              <a:t>The Rubber Duck</a:t>
            </a:r>
          </a:p>
        </p:txBody>
      </p:sp>
    </p:spTree>
    <p:extLst>
      <p:ext uri="{BB962C8B-B14F-4D97-AF65-F5344CB8AC3E}">
        <p14:creationId xmlns:p14="http://schemas.microsoft.com/office/powerpoint/2010/main" val="325227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Multi-Cam Setup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9" name="Picture 8" descr="A toy duck flying over a white strip&#10;&#10;Description automatically generated">
            <a:extLst>
              <a:ext uri="{FF2B5EF4-FFF2-40B4-BE49-F238E27FC236}">
                <a16:creationId xmlns:a16="http://schemas.microsoft.com/office/drawing/2014/main" id="{0FD829C1-491B-3E3E-5DDE-1FC85575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42" y="2603821"/>
            <a:ext cx="10834313" cy="2507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DCC01-38A1-72B9-D287-BBBF2871343B}"/>
              </a:ext>
            </a:extLst>
          </p:cNvPr>
          <p:cNvSpPr txBox="1"/>
          <p:nvPr/>
        </p:nvSpPr>
        <p:spPr>
          <a:xfrm>
            <a:off x="5332809" y="1921368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Convergence</a:t>
            </a:r>
            <a:endParaRPr lang="en-T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82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Multi-Cam Setup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7" name="convergence2">
            <a:hlinkClick r:id="" action="ppaction://media"/>
            <a:extLst>
              <a:ext uri="{FF2B5EF4-FFF2-40B4-BE49-F238E27FC236}">
                <a16:creationId xmlns:a16="http://schemas.microsoft.com/office/drawing/2014/main" id="{267C89E7-33BD-7FC7-1884-D3E239498D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5322" y="1858460"/>
            <a:ext cx="9261356" cy="46306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31BCFB-A938-D3F5-4272-C3DCBA1C8690}"/>
              </a:ext>
            </a:extLst>
          </p:cNvPr>
          <p:cNvSpPr txBox="1">
            <a:spLocks/>
          </p:cNvSpPr>
          <p:nvPr/>
        </p:nvSpPr>
        <p:spPr>
          <a:xfrm>
            <a:off x="3100285" y="1299977"/>
            <a:ext cx="5991427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Convergence Video of The Duck Benchmark Scene</a:t>
            </a:r>
          </a:p>
        </p:txBody>
      </p:sp>
    </p:spTree>
    <p:extLst>
      <p:ext uri="{BB962C8B-B14F-4D97-AF65-F5344CB8AC3E}">
        <p14:creationId xmlns:p14="http://schemas.microsoft.com/office/powerpoint/2010/main" val="38857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Multi-Cam Setup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04256-6E38-9D1B-3148-4E5EF08BD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104" y="2262429"/>
            <a:ext cx="4373791" cy="43737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D218DD-D76F-9195-8DD3-85D0C7B2EFFB}"/>
              </a:ext>
            </a:extLst>
          </p:cNvPr>
          <p:cNvSpPr txBox="1">
            <a:spLocks/>
          </p:cNvSpPr>
          <p:nvPr/>
        </p:nvSpPr>
        <p:spPr>
          <a:xfrm>
            <a:off x="3994692" y="1601255"/>
            <a:ext cx="4202614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400" dirty="0">
                <a:latin typeface="Roboto" panose="02000000000000000000" pitchFamily="2" charset="0"/>
                <a:ea typeface="Roboto" panose="02000000000000000000" pitchFamily="2" charset="0"/>
              </a:rPr>
              <a:t>Resulting 3D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243632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Multi-Cam Setup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8" name="Picture 7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FE7F2845-A5C6-D55F-88BC-65A845BF1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38" y="2745506"/>
            <a:ext cx="11510723" cy="24339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F96ED8-EEF1-E12E-429F-C0D89F8C4EF3}"/>
              </a:ext>
            </a:extLst>
          </p:cNvPr>
          <p:cNvSpPr txBox="1">
            <a:spLocks/>
          </p:cNvSpPr>
          <p:nvPr/>
        </p:nvSpPr>
        <p:spPr>
          <a:xfrm>
            <a:off x="2246706" y="1887827"/>
            <a:ext cx="7698585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Quantitative results of the benchmark scenes captured using multi-camera setup </a:t>
            </a:r>
          </a:p>
        </p:txBody>
      </p:sp>
    </p:spTree>
    <p:extLst>
      <p:ext uri="{BB962C8B-B14F-4D97-AF65-F5344CB8AC3E}">
        <p14:creationId xmlns:p14="http://schemas.microsoft.com/office/powerpoint/2010/main" val="700633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Additional Experiments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814CE-C127-7A81-CA4E-64D60CB18037}"/>
              </a:ext>
            </a:extLst>
          </p:cNvPr>
          <p:cNvSpPr txBox="1"/>
          <p:nvPr/>
        </p:nvSpPr>
        <p:spPr>
          <a:xfrm>
            <a:off x="469075" y="1492067"/>
            <a:ext cx="10560633" cy="458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Effects of Different Loss Functions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Effects of Number of View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Effects of Capturing Illumination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Current Limitations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T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TR" sz="2000" dirty="0"/>
          </a:p>
        </p:txBody>
      </p:sp>
    </p:spTree>
    <p:extLst>
      <p:ext uri="{BB962C8B-B14F-4D97-AF65-F5344CB8AC3E}">
        <p14:creationId xmlns:p14="http://schemas.microsoft.com/office/powerpoint/2010/main" val="314737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Effects of Different Loss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47AFC89-BD76-B190-71AF-61CA178F2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173688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47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Effects of Number of View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AB4FB-EE09-34FC-377C-D1835886F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078" y="2395083"/>
            <a:ext cx="2487408" cy="2487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87863-2932-7064-75B0-F5D0FA2D4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38" y="2395083"/>
            <a:ext cx="2487408" cy="2487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2907F8-E953-EECF-F279-814236CBB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516" y="2395083"/>
            <a:ext cx="2487408" cy="2487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837213-F8F3-7D95-4838-DE3D692C76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954" y="2395083"/>
            <a:ext cx="2487408" cy="24874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A5DA66-E82B-21D9-AE02-E4B2E5BFF9A2}"/>
              </a:ext>
            </a:extLst>
          </p:cNvPr>
          <p:cNvSpPr txBox="1">
            <a:spLocks/>
          </p:cNvSpPr>
          <p:nvPr/>
        </p:nvSpPr>
        <p:spPr>
          <a:xfrm>
            <a:off x="824673" y="4965940"/>
            <a:ext cx="227333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400" dirty="0">
                <a:latin typeface="Roboto" panose="02000000000000000000" pitchFamily="2" charset="0"/>
                <a:ea typeface="Roboto" panose="02000000000000000000" pitchFamily="2" charset="0"/>
              </a:rPr>
              <a:t>4 Camera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371C4C-AEF6-A8E2-CED3-A3A9FEF4735B}"/>
              </a:ext>
            </a:extLst>
          </p:cNvPr>
          <p:cNvSpPr txBox="1">
            <a:spLocks/>
          </p:cNvSpPr>
          <p:nvPr/>
        </p:nvSpPr>
        <p:spPr>
          <a:xfrm>
            <a:off x="3581113" y="4965940"/>
            <a:ext cx="227333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400" dirty="0">
                <a:latin typeface="Roboto" panose="02000000000000000000" pitchFamily="2" charset="0"/>
                <a:ea typeface="Roboto" panose="02000000000000000000" pitchFamily="2" charset="0"/>
              </a:rPr>
              <a:t>3 Camera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CEAB8E-C6DA-FEFC-922E-0ADE89534252}"/>
              </a:ext>
            </a:extLst>
          </p:cNvPr>
          <p:cNvSpPr txBox="1">
            <a:spLocks/>
          </p:cNvSpPr>
          <p:nvPr/>
        </p:nvSpPr>
        <p:spPr>
          <a:xfrm>
            <a:off x="6337551" y="4965939"/>
            <a:ext cx="227333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400" dirty="0">
                <a:latin typeface="Roboto" panose="02000000000000000000" pitchFamily="2" charset="0"/>
                <a:ea typeface="Roboto" panose="02000000000000000000" pitchFamily="2" charset="0"/>
              </a:rPr>
              <a:t>2 Camera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FFE150-F2E1-5F05-C23D-94BECA20C515}"/>
              </a:ext>
            </a:extLst>
          </p:cNvPr>
          <p:cNvSpPr txBox="1">
            <a:spLocks/>
          </p:cNvSpPr>
          <p:nvPr/>
        </p:nvSpPr>
        <p:spPr>
          <a:xfrm>
            <a:off x="9028321" y="4965939"/>
            <a:ext cx="227333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400" dirty="0">
                <a:latin typeface="Roboto" panose="02000000000000000000" pitchFamily="2" charset="0"/>
                <a:ea typeface="Roboto" panose="02000000000000000000" pitchFamily="2" charset="0"/>
              </a:rPr>
              <a:t>1 Camera</a:t>
            </a:r>
          </a:p>
        </p:txBody>
      </p:sp>
    </p:spTree>
    <p:extLst>
      <p:ext uri="{BB962C8B-B14F-4D97-AF65-F5344CB8AC3E}">
        <p14:creationId xmlns:p14="http://schemas.microsoft.com/office/powerpoint/2010/main" val="345720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Effects of Capturing Illumination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3A2C9-99DA-1A54-AABA-BCB43501C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031" y="2591676"/>
            <a:ext cx="3251200" cy="325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DC596-200E-5D3A-0F25-59B6FE5C4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770" y="2591676"/>
            <a:ext cx="3251200" cy="3251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023A65-3D43-9C15-299F-95993DE98432}"/>
              </a:ext>
            </a:extLst>
          </p:cNvPr>
          <p:cNvSpPr txBox="1">
            <a:spLocks/>
          </p:cNvSpPr>
          <p:nvPr/>
        </p:nvSpPr>
        <p:spPr>
          <a:xfrm>
            <a:off x="2863701" y="2025399"/>
            <a:ext cx="227333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400" dirty="0">
                <a:latin typeface="Roboto" panose="02000000000000000000" pitchFamily="2" charset="0"/>
                <a:ea typeface="Roboto" panose="02000000000000000000" pitchFamily="2" charset="0"/>
              </a:rPr>
              <a:t>Correct Illumination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E789E0-75E2-58A9-B0B9-5804FCC4C616}"/>
              </a:ext>
            </a:extLst>
          </p:cNvPr>
          <p:cNvSpPr txBox="1">
            <a:spLocks/>
          </p:cNvSpPr>
          <p:nvPr/>
        </p:nvSpPr>
        <p:spPr>
          <a:xfrm>
            <a:off x="7054961" y="2025398"/>
            <a:ext cx="227333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400" dirty="0">
                <a:latin typeface="Roboto" panose="02000000000000000000" pitchFamily="2" charset="0"/>
                <a:ea typeface="Roboto" panose="02000000000000000000" pitchFamily="2" charset="0"/>
              </a:rPr>
              <a:t>Incorrect Illumination</a:t>
            </a:r>
          </a:p>
        </p:txBody>
      </p:sp>
    </p:spTree>
    <p:extLst>
      <p:ext uri="{BB962C8B-B14F-4D97-AF65-F5344CB8AC3E}">
        <p14:creationId xmlns:p14="http://schemas.microsoft.com/office/powerpoint/2010/main" val="197057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What is our goal?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2772E-F163-1844-2A45-BCFE0DEDC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478" y="2138960"/>
            <a:ext cx="3251200" cy="3251200"/>
          </a:xfrm>
          <a:prstGeom prst="rect">
            <a:avLst/>
          </a:prstGeom>
        </p:spPr>
      </p:pic>
      <p:pic>
        <p:nvPicPr>
          <p:cNvPr id="8" name="Picture 7" descr="A bird on a shelf&#10;&#10;Description automatically generated with medium confidence">
            <a:extLst>
              <a:ext uri="{FF2B5EF4-FFF2-40B4-BE49-F238E27FC236}">
                <a16:creationId xmlns:a16="http://schemas.microsoft.com/office/drawing/2014/main" id="{0B5411EB-E1E5-5CE1-33DB-260ACC621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250" y="3822307"/>
            <a:ext cx="1567853" cy="1567853"/>
          </a:xfrm>
          <a:prstGeom prst="rect">
            <a:avLst/>
          </a:prstGeom>
        </p:spPr>
      </p:pic>
      <p:pic>
        <p:nvPicPr>
          <p:cNvPr id="9" name="Picture 8" descr="A green duck toy on a white rectangular object&#10;&#10;Description automatically generated">
            <a:extLst>
              <a:ext uri="{FF2B5EF4-FFF2-40B4-BE49-F238E27FC236}">
                <a16:creationId xmlns:a16="http://schemas.microsoft.com/office/drawing/2014/main" id="{12618579-0876-1110-55AA-F0391456C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796" y="3822307"/>
            <a:ext cx="1567853" cy="1567853"/>
          </a:xfrm>
          <a:prstGeom prst="rect">
            <a:avLst/>
          </a:prstGeom>
        </p:spPr>
      </p:pic>
      <p:pic>
        <p:nvPicPr>
          <p:cNvPr id="10" name="Picture 9" descr="A toy duck on a black background&#10;&#10;Description automatically generated">
            <a:extLst>
              <a:ext uri="{FF2B5EF4-FFF2-40B4-BE49-F238E27FC236}">
                <a16:creationId xmlns:a16="http://schemas.microsoft.com/office/drawing/2014/main" id="{8A73E9F2-DADA-51C3-39D5-307FD7A10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1250" y="2138960"/>
            <a:ext cx="1567853" cy="1567853"/>
          </a:xfrm>
          <a:prstGeom prst="rect">
            <a:avLst/>
          </a:prstGeom>
        </p:spPr>
      </p:pic>
      <p:pic>
        <p:nvPicPr>
          <p:cNvPr id="11" name="Picture 10" descr="A green duck toy on a white rectangular object&#10;&#10;Description automatically generated">
            <a:extLst>
              <a:ext uri="{FF2B5EF4-FFF2-40B4-BE49-F238E27FC236}">
                <a16:creationId xmlns:a16="http://schemas.microsoft.com/office/drawing/2014/main" id="{2974FC87-9A1E-A508-A035-6311E2BF7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795" y="2138960"/>
            <a:ext cx="1567853" cy="156785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F4A234-3E04-4C22-CD5B-0E262096CE38}"/>
              </a:ext>
            </a:extLst>
          </p:cNvPr>
          <p:cNvCxnSpPr/>
          <p:nvPr/>
        </p:nvCxnSpPr>
        <p:spPr>
          <a:xfrm>
            <a:off x="5085900" y="3764560"/>
            <a:ext cx="17281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10F468E-0021-DDCD-C068-7E3553E73A19}"/>
              </a:ext>
            </a:extLst>
          </p:cNvPr>
          <p:cNvSpPr txBox="1">
            <a:spLocks/>
          </p:cNvSpPr>
          <p:nvPr/>
        </p:nvSpPr>
        <p:spPr>
          <a:xfrm>
            <a:off x="1485795" y="5505654"/>
            <a:ext cx="326330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Input Images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609A59F-B220-E80A-7314-48FCB2EC200B}"/>
              </a:ext>
            </a:extLst>
          </p:cNvPr>
          <p:cNvSpPr txBox="1">
            <a:spLocks/>
          </p:cNvSpPr>
          <p:nvPr/>
        </p:nvSpPr>
        <p:spPr>
          <a:xfrm>
            <a:off x="7180370" y="5503356"/>
            <a:ext cx="326330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3D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123788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Results: Current Limitations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7" name="Picture 6" descr="A yellow tape with a hole in it&#10;&#10;Description automatically generated">
            <a:extLst>
              <a:ext uri="{FF2B5EF4-FFF2-40B4-BE49-F238E27FC236}">
                <a16:creationId xmlns:a16="http://schemas.microsoft.com/office/drawing/2014/main" id="{199774C5-EA0D-565A-244C-C4EE4745B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802" y="2092506"/>
            <a:ext cx="9928393" cy="3675247"/>
          </a:xfrm>
          <a:prstGeom prst="rect">
            <a:avLst/>
          </a:prstGeom>
        </p:spPr>
      </p:pic>
      <p:pic>
        <p:nvPicPr>
          <p:cNvPr id="8" name="Picture 7" descr="A diagram of geometric shapes&#10;&#10;Description automatically generated with medium confidence">
            <a:extLst>
              <a:ext uri="{FF2B5EF4-FFF2-40B4-BE49-F238E27FC236}">
                <a16:creationId xmlns:a16="http://schemas.microsoft.com/office/drawing/2014/main" id="{CB142AE9-DF5C-7943-DD0F-472875573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183" y="1616492"/>
            <a:ext cx="6351634" cy="43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9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Outline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7D202-A133-3399-A341-41664A9816BF}"/>
              </a:ext>
            </a:extLst>
          </p:cNvPr>
          <p:cNvSpPr txBox="1"/>
          <p:nvPr/>
        </p:nvSpPr>
        <p:spPr>
          <a:xfrm>
            <a:off x="469075" y="1492067"/>
            <a:ext cx="1056063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  <a:endParaRPr lang="en-TR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Methodology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Results and Discussion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TR" sz="2000" dirty="0"/>
          </a:p>
        </p:txBody>
      </p:sp>
    </p:spTree>
    <p:extLst>
      <p:ext uri="{BB962C8B-B14F-4D97-AF65-F5344CB8AC3E}">
        <p14:creationId xmlns:p14="http://schemas.microsoft.com/office/powerpoint/2010/main" val="214094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Discussion and Conclusion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B6447-98E1-A565-8CF8-E70905F0FA9D}"/>
              </a:ext>
            </a:extLst>
          </p:cNvPr>
          <p:cNvSpPr txBox="1"/>
          <p:nvPr/>
        </p:nvSpPr>
        <p:spPr>
          <a:xfrm>
            <a:off x="469075" y="1492067"/>
            <a:ext cx="10560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empirical investigations demonstrate that in limited viewpoint scenarios, current 3D reconstruction methods can successfully retrieve the target object with an acceptable level of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inclusion of illumination data notably enhances the fidelity of the resulting reconstructions.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R12"/>
              </a:rPr>
              <a:t>P</a:t>
            </a:r>
            <a:r>
              <a:rPr lang="en-US" sz="1800" dirty="0">
                <a:effectLst/>
                <a:latin typeface="CMR12"/>
              </a:rPr>
              <a:t>otential improvement lies in the addition of 3D mesh and texture evaluation methods</a:t>
            </a:r>
            <a:r>
              <a:rPr lang="en-US" dirty="0">
                <a:latin typeface="CMR1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56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31" y="2469776"/>
            <a:ext cx="1855697" cy="310598"/>
          </a:xfrm>
        </p:spPr>
        <p:txBody>
          <a:bodyPr>
            <a:noAutofit/>
          </a:bodyPr>
          <a:lstStyle/>
          <a:p>
            <a:pPr algn="ctr"/>
            <a:r>
              <a:rPr lang="en-TR" sz="1200" dirty="0">
                <a:latin typeface="Roboto" panose="02000000000000000000" pitchFamily="2" charset="0"/>
                <a:ea typeface="Roboto" panose="02000000000000000000" pitchFamily="2" charset="0"/>
              </a:rPr>
              <a:t>Vision and Graphics Lab</a:t>
            </a:r>
          </a:p>
        </p:txBody>
      </p: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30" y="1568572"/>
            <a:ext cx="1855697" cy="895576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26" y="1507028"/>
            <a:ext cx="4292172" cy="12733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16AF0D-57F3-C114-A311-FA76960A6933}"/>
              </a:ext>
            </a:extLst>
          </p:cNvPr>
          <p:cNvCxnSpPr>
            <a:cxnSpLocks/>
          </p:cNvCxnSpPr>
          <p:nvPr/>
        </p:nvCxnSpPr>
        <p:spPr>
          <a:xfrm flipH="1">
            <a:off x="4814626" y="1418162"/>
            <a:ext cx="1" cy="145107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EBBAB67-7354-220C-A38A-1A269527EACB}"/>
              </a:ext>
            </a:extLst>
          </p:cNvPr>
          <p:cNvSpPr txBox="1">
            <a:spLocks/>
          </p:cNvSpPr>
          <p:nvPr/>
        </p:nvSpPr>
        <p:spPr>
          <a:xfrm>
            <a:off x="448242" y="3429000"/>
            <a:ext cx="11295516" cy="641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4000" dirty="0">
                <a:latin typeface="Roboto" panose="02000000000000000000" pitchFamily="2" charset="0"/>
                <a:ea typeface="Roboto" panose="02000000000000000000" pitchFamily="2" charset="0"/>
              </a:rPr>
              <a:t>Thank you for your time.</a:t>
            </a:r>
          </a:p>
        </p:txBody>
      </p:sp>
    </p:spTree>
    <p:extLst>
      <p:ext uri="{BB962C8B-B14F-4D97-AF65-F5344CB8AC3E}">
        <p14:creationId xmlns:p14="http://schemas.microsoft.com/office/powerpoint/2010/main" val="427592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Introduction: Current State of the Literature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B47E0-DAC0-6071-5F48-E02A26E5C43C}"/>
              </a:ext>
            </a:extLst>
          </p:cNvPr>
          <p:cNvSpPr txBox="1"/>
          <p:nvPr/>
        </p:nvSpPr>
        <p:spPr>
          <a:xfrm>
            <a:off x="469075" y="1492067"/>
            <a:ext cx="105606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Various approaches exist to achieve conversion between the virtual and real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Current methods can achieve high fidelity 3D reconstruction but there are several limitations.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There is a noticeable deficiency of real-world data that captures camera, lighting, and scene parameters.</a:t>
            </a:r>
          </a:p>
        </p:txBody>
      </p:sp>
    </p:spTree>
    <p:extLst>
      <p:ext uri="{BB962C8B-B14F-4D97-AF65-F5344CB8AC3E}">
        <p14:creationId xmlns:p14="http://schemas.microsoft.com/office/powerpoint/2010/main" val="395670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Introduction: Contributions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70D8A-9172-D08E-BA8B-4C3B518C0D2A}"/>
              </a:ext>
            </a:extLst>
          </p:cNvPr>
          <p:cNvSpPr txBox="1"/>
          <p:nvPr/>
        </p:nvSpPr>
        <p:spPr>
          <a:xfrm>
            <a:off x="469075" y="1492067"/>
            <a:ext cx="105606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Adapting 3D Reconstruction to real-world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method to capture real-world scenes as virtual ones with illumination data.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Demonstrate the impact of including light information in the scene optimization process.</a:t>
            </a:r>
          </a:p>
        </p:txBody>
      </p:sp>
    </p:spTree>
    <p:extLst>
      <p:ext uri="{BB962C8B-B14F-4D97-AF65-F5344CB8AC3E}">
        <p14:creationId xmlns:p14="http://schemas.microsoft.com/office/powerpoint/2010/main" val="9789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Outline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857BDC-4F12-6271-D79F-DEFDD0945E3F}"/>
              </a:ext>
            </a:extLst>
          </p:cNvPr>
          <p:cNvSpPr txBox="1"/>
          <p:nvPr/>
        </p:nvSpPr>
        <p:spPr>
          <a:xfrm>
            <a:off x="469075" y="1492067"/>
            <a:ext cx="1056063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  <a:endParaRPr lang="en-TR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Methodology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Results and Discussion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Conclusion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TR" sz="2000" dirty="0"/>
          </a:p>
        </p:txBody>
      </p:sp>
    </p:spTree>
    <p:extLst>
      <p:ext uri="{BB962C8B-B14F-4D97-AF65-F5344CB8AC3E}">
        <p14:creationId xmlns:p14="http://schemas.microsoft.com/office/powerpoint/2010/main" val="145866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Methodology: Creating Virtual Scenes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B3BB43-4DAE-842E-734F-2EE55A2E88CA}"/>
              </a:ext>
            </a:extLst>
          </p:cNvPr>
          <p:cNvSpPr txBox="1"/>
          <p:nvPr/>
        </p:nvSpPr>
        <p:spPr>
          <a:xfrm>
            <a:off x="469075" y="1492067"/>
            <a:ext cx="10560633" cy="185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Creating Virtual Scenes via Video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T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R" sz="2000" dirty="0">
                <a:latin typeface="Roboto" panose="02000000000000000000" pitchFamily="2" charset="0"/>
                <a:ea typeface="Roboto" panose="02000000000000000000" pitchFamily="2" charset="0"/>
              </a:rPr>
              <a:t>Creating Virtual Scenes via Multiple Cameras</a:t>
            </a:r>
            <a:endParaRPr lang="en-TR" sz="2000" dirty="0"/>
          </a:p>
        </p:txBody>
      </p:sp>
    </p:spTree>
    <p:extLst>
      <p:ext uri="{BB962C8B-B14F-4D97-AF65-F5344CB8AC3E}">
        <p14:creationId xmlns:p14="http://schemas.microsoft.com/office/powerpoint/2010/main" val="2464448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Methodology: Creating Virtual Scenes via Video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4BB251-4FFA-E29D-477F-82F5B2C1C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08" y="2391917"/>
            <a:ext cx="4976593" cy="280348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4E21EC-38D6-D2D6-A200-807A3ECAD88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676644" y="3793657"/>
            <a:ext cx="2232288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 group of red triangles&#10;&#10;Description automatically generated">
            <a:extLst>
              <a:ext uri="{FF2B5EF4-FFF2-40B4-BE49-F238E27FC236}">
                <a16:creationId xmlns:a16="http://schemas.microsoft.com/office/drawing/2014/main" id="{9FB4D7C6-3581-5596-5301-AD9062D71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932" y="2338760"/>
            <a:ext cx="3120776" cy="2909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9D49-80AF-A909-93BC-6E95E79AD865}"/>
              </a:ext>
            </a:extLst>
          </p:cNvPr>
          <p:cNvSpPr txBox="1"/>
          <p:nvPr/>
        </p:nvSpPr>
        <p:spPr>
          <a:xfrm>
            <a:off x="5620191" y="2998519"/>
            <a:ext cx="234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R" dirty="0"/>
              <a:t>Structure From Motion</a:t>
            </a:r>
          </a:p>
          <a:p>
            <a:pPr algn="ctr"/>
            <a:r>
              <a:rPr lang="en-TR" dirty="0"/>
              <a:t>(COLMAP)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51F7D3-F396-776C-1FE7-5414B553C473}"/>
              </a:ext>
            </a:extLst>
          </p:cNvPr>
          <p:cNvSpPr txBox="1">
            <a:spLocks/>
          </p:cNvSpPr>
          <p:nvPr/>
        </p:nvSpPr>
        <p:spPr>
          <a:xfrm>
            <a:off x="1370750" y="5248554"/>
            <a:ext cx="326330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Input Video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3E1B3-7037-28B3-F82F-47899EF347BA}"/>
              </a:ext>
            </a:extLst>
          </p:cNvPr>
          <p:cNvSpPr txBox="1">
            <a:spLocks/>
          </p:cNvSpPr>
          <p:nvPr/>
        </p:nvSpPr>
        <p:spPr>
          <a:xfrm>
            <a:off x="7837666" y="5248554"/>
            <a:ext cx="326330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Viewpoints</a:t>
            </a:r>
          </a:p>
        </p:txBody>
      </p:sp>
    </p:spTree>
    <p:extLst>
      <p:ext uri="{BB962C8B-B14F-4D97-AF65-F5344CB8AC3E}">
        <p14:creationId xmlns:p14="http://schemas.microsoft.com/office/powerpoint/2010/main" val="311444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6E9A-4DC2-86A8-E7FE-AF1CCE8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8" y="367307"/>
            <a:ext cx="10515600" cy="566277"/>
          </a:xfrm>
        </p:spPr>
        <p:txBody>
          <a:bodyPr>
            <a:normAutofit/>
          </a:bodyPr>
          <a:lstStyle/>
          <a:p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Methodology: Creating Virtual Scenes via Video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3D4925-D470-238B-15ED-5AA401E49250}"/>
              </a:ext>
            </a:extLst>
          </p:cNvPr>
          <p:cNvCxnSpPr>
            <a:cxnSpLocks/>
          </p:cNvCxnSpPr>
          <p:nvPr/>
        </p:nvCxnSpPr>
        <p:spPr>
          <a:xfrm flipV="1">
            <a:off x="153149" y="925790"/>
            <a:ext cx="11885701" cy="77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27F61A8-977E-9D68-9A14-0207FAFD8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547" y="367307"/>
            <a:ext cx="853055" cy="411692"/>
          </a:xfrm>
          <a:prstGeom prst="rect">
            <a:avLst/>
          </a:prstGeom>
        </p:spPr>
      </p:pic>
      <p:pic>
        <p:nvPicPr>
          <p:cNvPr id="5" name="Picture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A3B8A838-B1E8-A7B6-4F55-01F460BA6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990" y="367307"/>
            <a:ext cx="1387724" cy="411692"/>
          </a:xfrm>
          <a:prstGeom prst="rect">
            <a:avLst/>
          </a:prstGeom>
        </p:spPr>
      </p:pic>
      <p:pic>
        <p:nvPicPr>
          <p:cNvPr id="6" name="Picture 5" descr="A collage of a toy&#10;&#10;Description automatically generated">
            <a:extLst>
              <a:ext uri="{FF2B5EF4-FFF2-40B4-BE49-F238E27FC236}">
                <a16:creationId xmlns:a16="http://schemas.microsoft.com/office/drawing/2014/main" id="{FFFCDE41-C04A-C43F-DDC7-D47F69342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024" y="1906933"/>
            <a:ext cx="7883950" cy="39155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C3094E0-67A7-BDEE-1B46-657A93A306FD}"/>
              </a:ext>
            </a:extLst>
          </p:cNvPr>
          <p:cNvSpPr txBox="1">
            <a:spLocks/>
          </p:cNvSpPr>
          <p:nvPr/>
        </p:nvSpPr>
        <p:spPr>
          <a:xfrm>
            <a:off x="2495992" y="5924416"/>
            <a:ext cx="326330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Input Images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C7BA6F-38DE-D4DE-A5CE-AAC848EE6600}"/>
              </a:ext>
            </a:extLst>
          </p:cNvPr>
          <p:cNvSpPr txBox="1">
            <a:spLocks/>
          </p:cNvSpPr>
          <p:nvPr/>
        </p:nvSpPr>
        <p:spPr>
          <a:xfrm>
            <a:off x="6432700" y="5924416"/>
            <a:ext cx="3263308" cy="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R" sz="2600" dirty="0">
                <a:latin typeface="Roboto" panose="02000000000000000000" pitchFamily="2" charset="0"/>
                <a:ea typeface="Roboto" panose="02000000000000000000" pitchFamily="2" charset="0"/>
              </a:rPr>
              <a:t>Virtual Scene</a:t>
            </a:r>
          </a:p>
        </p:txBody>
      </p:sp>
    </p:spTree>
    <p:extLst>
      <p:ext uri="{BB962C8B-B14F-4D97-AF65-F5344CB8AC3E}">
        <p14:creationId xmlns:p14="http://schemas.microsoft.com/office/powerpoint/2010/main" val="3561048756"/>
      </p:ext>
    </p:extLst>
  </p:cSld>
  <p:clrMapOvr>
    <a:masterClrMapping/>
  </p:clrMapOvr>
</p:sld>
</file>

<file path=ppt/theme/theme1.xml><?xml version="1.0" encoding="utf-8"?>
<a:theme xmlns:a="http://schemas.openxmlformats.org/drawingml/2006/main" name="VGL_OZ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GL_OZU" id="{7310594F-8E65-4140-A1A6-26E3B4338EE8}" vid="{A5BD752A-B529-C342-ABAD-E49584CA33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VGL_OZU</Template>
  <TotalTime>2684</TotalTime>
  <Words>585</Words>
  <Application>Microsoft Macintosh PowerPoint</Application>
  <PresentationFormat>Widescreen</PresentationFormat>
  <Paragraphs>185</Paragraphs>
  <Slides>33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CMR12</vt:lpstr>
      <vt:lpstr>Roboto</vt:lpstr>
      <vt:lpstr>VGL_OZU</vt:lpstr>
      <vt:lpstr>ILLUMINATION-GUIDED INVERSE RENDERING  BENCHMARK: LEARNING REAL OBJECTS WITH FEW CAMERAS </vt:lpstr>
      <vt:lpstr>Outline</vt:lpstr>
      <vt:lpstr>What is our goal?</vt:lpstr>
      <vt:lpstr>Introduction: Current State of the Literature</vt:lpstr>
      <vt:lpstr>Introduction: Contributions</vt:lpstr>
      <vt:lpstr>Outline</vt:lpstr>
      <vt:lpstr>Methodology: Creating Virtual Scenes</vt:lpstr>
      <vt:lpstr>Methodology: Creating Virtual Scenes via Video</vt:lpstr>
      <vt:lpstr>Methodology: Creating Virtual Scenes via Video</vt:lpstr>
      <vt:lpstr>Methodology: Creating Virtual Scenes via Video</vt:lpstr>
      <vt:lpstr>Methodology: Creating Virtual Scenes via Multi-Cam</vt:lpstr>
      <vt:lpstr>Methodology: Creating Virtual Scenes via Multi-Cam</vt:lpstr>
      <vt:lpstr>Methodology: Creating Virtual Scenes via Multi-Cam</vt:lpstr>
      <vt:lpstr>Methodology: Creating Virtual Scenes via Multi-Cam</vt:lpstr>
      <vt:lpstr>Methodology: Benchmark Scenes</vt:lpstr>
      <vt:lpstr>Methodology: 3D Reconstruction for Real-World Objects</vt:lpstr>
      <vt:lpstr>Methodology: Loss Functions</vt:lpstr>
      <vt:lpstr>Outline</vt:lpstr>
      <vt:lpstr>Results: Single Turntable Video Setup</vt:lpstr>
      <vt:lpstr>Results: Single Turntable Video Setup</vt:lpstr>
      <vt:lpstr>Results: Single Turntable Video Setup</vt:lpstr>
      <vt:lpstr>Results: Multi-Cam Setup</vt:lpstr>
      <vt:lpstr>Results: Multi-Cam Setup</vt:lpstr>
      <vt:lpstr>Results: Multi-Cam Setup</vt:lpstr>
      <vt:lpstr>Results: Multi-Cam Setup</vt:lpstr>
      <vt:lpstr>Results: Additional Experiments</vt:lpstr>
      <vt:lpstr>Results: Effects of Different Loss Functions</vt:lpstr>
      <vt:lpstr>Results: Effects of Number of View</vt:lpstr>
      <vt:lpstr>Results: Effects of Capturing Illumination</vt:lpstr>
      <vt:lpstr>Results: Current Limitations</vt:lpstr>
      <vt:lpstr>Outline</vt:lpstr>
      <vt:lpstr>Discussion and Conclusion</vt:lpstr>
      <vt:lpstr>Vision and Graphics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ILLUMINATION-GUIDED INVERSE RENDERING  BENCHMARK: LEARNING REAL OBJECTS WITH FEW CAMERAS </dc:title>
  <dc:creator>Doga Yilmaz</dc:creator>
  <cp:lastModifiedBy>Doga Yilmaz</cp:lastModifiedBy>
  <cp:revision>39</cp:revision>
  <dcterms:created xsi:type="dcterms:W3CDTF">2023-08-08T09:55:23Z</dcterms:created>
  <dcterms:modified xsi:type="dcterms:W3CDTF">2023-08-29T17:43:08Z</dcterms:modified>
</cp:coreProperties>
</file>